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6"/>
  </p:notesMasterIdLst>
  <p:sldIdLst>
    <p:sldId id="256" r:id="rId2"/>
    <p:sldId id="267" r:id="rId3"/>
    <p:sldId id="272" r:id="rId4"/>
    <p:sldId id="257" r:id="rId5"/>
    <p:sldId id="269" r:id="rId6"/>
    <p:sldId id="258" r:id="rId7"/>
    <p:sldId id="259" r:id="rId8"/>
    <p:sldId id="270" r:id="rId9"/>
    <p:sldId id="271" r:id="rId10"/>
    <p:sldId id="261" r:id="rId11"/>
    <p:sldId id="262" r:id="rId12"/>
    <p:sldId id="263" r:id="rId13"/>
    <p:sldId id="273" r:id="rId14"/>
    <p:sldId id="268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 autoAdjust="0"/>
    <p:restoredTop sz="0" autoAdjust="0"/>
  </p:normalViewPr>
  <p:slideViewPr>
    <p:cSldViewPr snapToGrid="0" snapToObjects="1">
      <p:cViewPr>
        <p:scale>
          <a:sx n="50" d="100"/>
          <a:sy n="50" d="100"/>
        </p:scale>
        <p:origin x="1642" y="6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6327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bd4e4ff9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bd4e4ff9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7051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0878" y="2245358"/>
            <a:ext cx="8178803" cy="1818640"/>
          </a:xfrm>
        </p:spPr>
        <p:txBody>
          <a:bodyPr anchor="b">
            <a:noAutofit/>
          </a:bodyPr>
          <a:lstStyle>
            <a:lvl1pPr algn="ctr">
              <a:defRPr sz="648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0878" y="4389117"/>
            <a:ext cx="8178803" cy="1584962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579879" y="6045196"/>
            <a:ext cx="1076960" cy="33528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30877" y="6045196"/>
            <a:ext cx="6257562" cy="3352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48281" y="6045196"/>
            <a:ext cx="661400" cy="33528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3230879" y="4226557"/>
            <a:ext cx="81788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002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5778498"/>
            <a:ext cx="11531599" cy="680086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49713" y="1249679"/>
            <a:ext cx="12127166" cy="4003043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81" y="6458584"/>
            <a:ext cx="11531599" cy="592454"/>
          </a:xfrm>
        </p:spPr>
        <p:txBody>
          <a:bodyPr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78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4642" y="1178558"/>
            <a:ext cx="11511278" cy="3545842"/>
          </a:xfrm>
        </p:spPr>
        <p:txBody>
          <a:bodyPr anchor="ctr">
            <a:normAutofit/>
          </a:bodyPr>
          <a:lstStyle>
            <a:lvl1pPr algn="ctr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4642" y="5212080"/>
            <a:ext cx="11511278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68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8448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70104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400"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212080"/>
            <a:ext cx="11531599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720320" y="339344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629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2" y="3970297"/>
            <a:ext cx="11531602" cy="1762560"/>
          </a:xfrm>
        </p:spPr>
        <p:txBody>
          <a:bodyPr anchor="b">
            <a:normAutofit/>
          </a:bodyPr>
          <a:lstStyle>
            <a:lvl1pPr algn="l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732857"/>
            <a:ext cx="11531602" cy="1032480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76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6924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67174"/>
            <a:ext cx="11531602" cy="106436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435600"/>
            <a:ext cx="11531602" cy="161544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20320" y="311911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95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1178558"/>
            <a:ext cx="11531599" cy="269240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56201"/>
            <a:ext cx="11531602" cy="100949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3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5364480"/>
            <a:ext cx="11531604" cy="16865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795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0831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99228" y="1178558"/>
            <a:ext cx="2269074" cy="58724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4478" y="1178558"/>
            <a:ext cx="8919630" cy="587248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636668" y="1188720"/>
            <a:ext cx="0" cy="585216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0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525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1075760" y="2947840"/>
            <a:ext cx="4790880" cy="4080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731520" lvl="0" indent="-52832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560"/>
            </a:lvl1pPr>
            <a:lvl2pPr marL="1463040" lvl="1" indent="-528320">
              <a:spcBef>
                <a:spcPts val="2560"/>
              </a:spcBef>
              <a:spcAft>
                <a:spcPts val="0"/>
              </a:spcAft>
              <a:buSzPts val="1600"/>
              <a:buChar char="○"/>
              <a:defRPr sz="2560"/>
            </a:lvl2pPr>
            <a:lvl3pPr marL="2194560" lvl="2" indent="-528320">
              <a:spcBef>
                <a:spcPts val="2560"/>
              </a:spcBef>
              <a:spcAft>
                <a:spcPts val="0"/>
              </a:spcAft>
              <a:buSzPts val="1600"/>
              <a:buChar char="■"/>
              <a:defRPr sz="2560"/>
            </a:lvl3pPr>
            <a:lvl4pPr marL="2926080" lvl="3" indent="-528320">
              <a:spcBef>
                <a:spcPts val="2560"/>
              </a:spcBef>
              <a:spcAft>
                <a:spcPts val="0"/>
              </a:spcAft>
              <a:buSzPts val="1600"/>
              <a:buChar char="●"/>
              <a:defRPr sz="2560"/>
            </a:lvl4pPr>
            <a:lvl5pPr marL="3657600" lvl="4" indent="-528320">
              <a:spcBef>
                <a:spcPts val="2560"/>
              </a:spcBef>
              <a:spcAft>
                <a:spcPts val="0"/>
              </a:spcAft>
              <a:buSzPts val="1600"/>
              <a:buChar char="○"/>
              <a:defRPr sz="2560"/>
            </a:lvl5pPr>
            <a:lvl6pPr marL="4389120" lvl="5" indent="-528320">
              <a:spcBef>
                <a:spcPts val="2560"/>
              </a:spcBef>
              <a:spcAft>
                <a:spcPts val="0"/>
              </a:spcAft>
              <a:buSzPts val="1600"/>
              <a:buChar char="■"/>
              <a:defRPr sz="2560"/>
            </a:lvl6pPr>
            <a:lvl7pPr marL="5120640" lvl="6" indent="-528320">
              <a:spcBef>
                <a:spcPts val="2560"/>
              </a:spcBef>
              <a:spcAft>
                <a:spcPts val="0"/>
              </a:spcAft>
              <a:buSzPts val="1600"/>
              <a:buChar char="●"/>
              <a:defRPr sz="2560"/>
            </a:lvl7pPr>
            <a:lvl8pPr marL="5852160" lvl="7" indent="-528320">
              <a:spcBef>
                <a:spcPts val="2560"/>
              </a:spcBef>
              <a:spcAft>
                <a:spcPts val="0"/>
              </a:spcAft>
              <a:buSzPts val="1600"/>
              <a:buChar char="○"/>
              <a:defRPr sz="2560"/>
            </a:lvl8pPr>
            <a:lvl9pPr marL="6583680" lvl="8" indent="-528320">
              <a:spcBef>
                <a:spcPts val="2560"/>
              </a:spcBef>
              <a:spcAft>
                <a:spcPts val="2560"/>
              </a:spcAft>
              <a:buSzPts val="1600"/>
              <a:buChar char="■"/>
              <a:defRPr sz="256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075760" y="698320"/>
            <a:ext cx="7593600" cy="916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7C78"/>
              </a:buClr>
              <a:buSzPts val="2800"/>
              <a:buNone/>
              <a:defRPr>
                <a:solidFill>
                  <a:srgbClr val="E17C7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906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4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8083" y="2103127"/>
            <a:ext cx="9790426" cy="2187017"/>
          </a:xfrm>
        </p:spPr>
        <p:txBody>
          <a:bodyPr anchor="b">
            <a:normAutofit/>
          </a:bodyPr>
          <a:lstStyle>
            <a:lvl1pPr algn="ctr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080" y="4615262"/>
            <a:ext cx="9790428" cy="1145456"/>
          </a:xfrm>
        </p:spPr>
        <p:txBody>
          <a:bodyPr anchor="t">
            <a:normAutofit/>
          </a:bodyPr>
          <a:lstStyle>
            <a:lvl1pPr marL="0" indent="0" algn="ctr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415268" y="4452702"/>
            <a:ext cx="979605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28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8138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17613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12/3/2024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94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4480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16805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16805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111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6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98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574" y="1666241"/>
            <a:ext cx="4462146" cy="1645920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2" y="1178558"/>
            <a:ext cx="6563359" cy="587248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2574" y="3637278"/>
            <a:ext cx="4462146" cy="2926085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675403" y="3495040"/>
            <a:ext cx="42173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92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79" y="2260598"/>
            <a:ext cx="7490179" cy="164592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3798" y="1249680"/>
            <a:ext cx="3676016" cy="573024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79" y="3906518"/>
            <a:ext cx="7490179" cy="2194560"/>
          </a:xfrm>
        </p:spPr>
        <p:txBody>
          <a:bodyPr anchor="t"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77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4483" y="1178559"/>
            <a:ext cx="11521435" cy="156464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3068319"/>
            <a:ext cx="11521435" cy="39827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13001" y="7162800"/>
            <a:ext cx="192024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54481" y="7162800"/>
            <a:ext cx="876708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24682" y="7162800"/>
            <a:ext cx="651236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755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528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8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1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92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985946" y="2194059"/>
            <a:ext cx="7648099" cy="30543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890"/>
              </a:lnSpc>
              <a:buNone/>
            </a:pPr>
            <a:r>
              <a:rPr lang="en-US" sz="4800" dirty="0"/>
              <a:t>Enhancement of Fire and Smoke Detection by Using Image Based Techniques of CNN</a:t>
            </a:r>
            <a:endParaRPr lang="en-US" sz="4712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411554" y="6530160"/>
            <a:ext cx="36822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Presented By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 L Nandan Kumar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Suyash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Naik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22771C-5145-29BB-54FD-A5BB06345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780" y="656920"/>
            <a:ext cx="3028950" cy="1358915"/>
          </a:xfrm>
          <a:prstGeom prst="rect">
            <a:avLst/>
          </a:prstGeom>
        </p:spPr>
      </p:pic>
      <p:grpSp>
        <p:nvGrpSpPr>
          <p:cNvPr id="4" name="Group 7">
            <a:extLst>
              <a:ext uri="{FF2B5EF4-FFF2-40B4-BE49-F238E27FC236}">
                <a16:creationId xmlns:a16="http://schemas.microsoft.com/office/drawing/2014/main" id="{E6641985-DF62-25D1-FAEE-06230616AE9A}"/>
              </a:ext>
            </a:extLst>
          </p:cNvPr>
          <p:cNvGrpSpPr/>
          <p:nvPr/>
        </p:nvGrpSpPr>
        <p:grpSpPr>
          <a:xfrm>
            <a:off x="1302386" y="7230640"/>
            <a:ext cx="749555" cy="294588"/>
            <a:chOff x="0" y="0"/>
            <a:chExt cx="999406" cy="392784"/>
          </a:xfrm>
        </p:grpSpPr>
        <p:sp>
          <p:nvSpPr>
            <p:cNvPr id="7" name="TextBox 8">
              <a:extLst>
                <a:ext uri="{FF2B5EF4-FFF2-40B4-BE49-F238E27FC236}">
                  <a16:creationId xmlns:a16="http://schemas.microsoft.com/office/drawing/2014/main" id="{D84B1463-1139-540A-0F17-45905182EA42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01</a:t>
              </a:r>
            </a:p>
          </p:txBody>
        </p:sp>
        <p:sp>
          <p:nvSpPr>
            <p:cNvPr id="8" name="AutoShape 9">
              <a:extLst>
                <a:ext uri="{FF2B5EF4-FFF2-40B4-BE49-F238E27FC236}">
                  <a16:creationId xmlns:a16="http://schemas.microsoft.com/office/drawing/2014/main" id="{5EBE5A90-F8FB-3810-4F5E-67C4FFD9B363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1026" name="Picture 2" descr="AI-based warning system S.A.F.E designed to spot early signs of smoke ...">
            <a:extLst>
              <a:ext uri="{FF2B5EF4-FFF2-40B4-BE49-F238E27FC236}">
                <a16:creationId xmlns:a16="http://schemas.microsoft.com/office/drawing/2014/main" id="{B963D120-0A8C-3095-A419-BE7EF476D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1554" y="1610459"/>
            <a:ext cx="5232900" cy="482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986819" y="984800"/>
            <a:ext cx="5638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u="sng" dirty="0">
                <a:solidFill>
                  <a:srgbClr val="1B1B2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Experimental Results</a:t>
            </a:r>
            <a:endParaRPr lang="en-US" sz="4374" b="1" u="sng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C13CE61-7503-70DD-9662-535AB722D79A}"/>
              </a:ext>
            </a:extLst>
          </p:cNvPr>
          <p:cNvCxnSpPr>
            <a:cxnSpLocks/>
          </p:cNvCxnSpPr>
          <p:nvPr/>
        </p:nvCxnSpPr>
        <p:spPr>
          <a:xfrm>
            <a:off x="9247910" y="2093680"/>
            <a:ext cx="0" cy="51511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" name="Group 7">
            <a:extLst>
              <a:ext uri="{FF2B5EF4-FFF2-40B4-BE49-F238E27FC236}">
                <a16:creationId xmlns:a16="http://schemas.microsoft.com/office/drawing/2014/main" id="{D3A4FB2D-21E0-BDCD-E721-B553EA740F45}"/>
              </a:ext>
            </a:extLst>
          </p:cNvPr>
          <p:cNvGrpSpPr/>
          <p:nvPr/>
        </p:nvGrpSpPr>
        <p:grpSpPr>
          <a:xfrm>
            <a:off x="1425219" y="7168885"/>
            <a:ext cx="749556" cy="307777"/>
            <a:chOff x="-1" y="-19049"/>
            <a:chExt cx="999407" cy="41036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17F3BAE-D125-9764-B91E-D1E8972F624A}"/>
                </a:ext>
              </a:extLst>
            </p:cNvPr>
            <p:cNvSpPr txBox="1"/>
            <p:nvPr/>
          </p:nvSpPr>
          <p:spPr>
            <a:xfrm>
              <a:off x="394147" y="-19049"/>
              <a:ext cx="605259" cy="410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10</a:t>
              </a:r>
            </a:p>
          </p:txBody>
        </p:sp>
        <p:sp>
          <p:nvSpPr>
            <p:cNvPr id="12" name="AutoShape 9">
              <a:extLst>
                <a:ext uri="{FF2B5EF4-FFF2-40B4-BE49-F238E27FC236}">
                  <a16:creationId xmlns:a16="http://schemas.microsoft.com/office/drawing/2014/main" id="{C1390AD2-FE93-E65D-C0DD-7A32608F2500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sp>
        <p:nvSpPr>
          <p:cNvPr id="14" name="Freeform 10">
            <a:extLst>
              <a:ext uri="{FF2B5EF4-FFF2-40B4-BE49-F238E27FC236}">
                <a16:creationId xmlns:a16="http://schemas.microsoft.com/office/drawing/2014/main" id="{D8D725EF-69C2-E7D4-BD4F-D43DA593C11F}"/>
              </a:ext>
            </a:extLst>
          </p:cNvPr>
          <p:cNvSpPr/>
          <p:nvPr/>
        </p:nvSpPr>
        <p:spPr>
          <a:xfrm>
            <a:off x="693044" y="3592093"/>
            <a:ext cx="8430175" cy="2943946"/>
          </a:xfrm>
          <a:custGeom>
            <a:avLst/>
            <a:gdLst/>
            <a:ahLst/>
            <a:cxnLst/>
            <a:rect l="l" t="t" r="r" b="b"/>
            <a:pathLst>
              <a:path w="12642254" h="4097832">
                <a:moveTo>
                  <a:pt x="0" y="0"/>
                </a:moveTo>
                <a:lnTo>
                  <a:pt x="12642254" y="0"/>
                </a:lnTo>
                <a:lnTo>
                  <a:pt x="12642254" y="4097831"/>
                </a:lnTo>
                <a:lnTo>
                  <a:pt x="0" y="40978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09" t="-3396" r="-209"/>
            </a:stretch>
          </a:blipFill>
        </p:spPr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5CF831CB-8054-64C7-D912-8C0CC2532BCE}"/>
              </a:ext>
            </a:extLst>
          </p:cNvPr>
          <p:cNvSpPr/>
          <p:nvPr/>
        </p:nvSpPr>
        <p:spPr>
          <a:xfrm>
            <a:off x="9372602" y="3239670"/>
            <a:ext cx="4455218" cy="4140624"/>
          </a:xfrm>
          <a:custGeom>
            <a:avLst/>
            <a:gdLst/>
            <a:ahLst/>
            <a:cxnLst/>
            <a:rect l="l" t="t" r="r" b="b"/>
            <a:pathLst>
              <a:path w="5377296" h="4214229">
                <a:moveTo>
                  <a:pt x="0" y="0"/>
                </a:moveTo>
                <a:lnTo>
                  <a:pt x="5377296" y="0"/>
                </a:lnTo>
                <a:lnTo>
                  <a:pt x="5377296" y="4214229"/>
                </a:lnTo>
                <a:lnTo>
                  <a:pt x="0" y="42142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E9301C-4438-30F4-34A9-50735F9DC004}"/>
              </a:ext>
            </a:extLst>
          </p:cNvPr>
          <p:cNvSpPr txBox="1"/>
          <p:nvPr/>
        </p:nvSpPr>
        <p:spPr>
          <a:xfrm>
            <a:off x="1028700" y="2212614"/>
            <a:ext cx="7315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The model was trained for 10 epochs, achieving consistent improvements in validation accuracy and loss reduction.</a:t>
            </a:r>
            <a:endParaRPr lang="en-IN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D40E08-F0C3-BF86-A0B7-71DE18CFFD29}"/>
              </a:ext>
            </a:extLst>
          </p:cNvPr>
          <p:cNvSpPr txBox="1"/>
          <p:nvPr/>
        </p:nvSpPr>
        <p:spPr>
          <a:xfrm>
            <a:off x="9445337" y="2027947"/>
            <a:ext cx="41563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The graph illustrates the accuracy improvement for training and validation data across epochs</a:t>
            </a:r>
            <a:endParaRPr lang="en-IN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478054" y="821380"/>
            <a:ext cx="71323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4919"/>
              </a:lnSpc>
              <a:spcBef>
                <a:spcPct val="0"/>
              </a:spcBef>
            </a:pPr>
            <a:r>
              <a:rPr lang="en-US" sz="4400" b="1" u="sng" spc="409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Visualization of Predictions</a:t>
            </a:r>
          </a:p>
        </p:txBody>
      </p:sp>
      <p:sp>
        <p:nvSpPr>
          <p:cNvPr id="5" name="Text 2"/>
          <p:cNvSpPr/>
          <p:nvPr/>
        </p:nvSpPr>
        <p:spPr>
          <a:xfrm>
            <a:off x="1484714" y="1548733"/>
            <a:ext cx="7004659" cy="57346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5995"/>
              </a:lnSpc>
              <a:spcBef>
                <a:spcPct val="0"/>
              </a:spcBef>
            </a:pPr>
            <a:r>
              <a:rPr lang="en-US" sz="2200" spc="499" dirty="0">
                <a:solidFill>
                  <a:srgbClr val="000000"/>
                </a:solidFill>
                <a:latin typeface="Glacial Indifference Bold" panose="020B0604020202020204" charset="0"/>
                <a:ea typeface="Glacial Indifference"/>
                <a:cs typeface="Glacial Indifference"/>
                <a:sym typeface="Glacial Indifference"/>
              </a:rPr>
              <a:t>• </a:t>
            </a:r>
            <a:r>
              <a:rPr lang="en-US" sz="2200" u="sng" spc="499" dirty="0">
                <a:solidFill>
                  <a:srgbClr val="000000"/>
                </a:solidFill>
                <a:latin typeface="Glacial Indifference Bold" panose="020B0604020202020204" charset="0"/>
                <a:ea typeface="Glacial Indifference"/>
                <a:cs typeface="Glacial Indifference"/>
                <a:sym typeface="Glacial Indifference"/>
              </a:rPr>
              <a:t>Static Images</a:t>
            </a:r>
            <a:r>
              <a:rPr lang="en-US" sz="2200" spc="499" dirty="0">
                <a:solidFill>
                  <a:srgbClr val="000000"/>
                </a:solidFill>
                <a:latin typeface="Glacial Indifference Bold" panose="020B0604020202020204" charset="0"/>
                <a:ea typeface="Glacial Indifference"/>
                <a:cs typeface="Glacial Indifference"/>
                <a:sym typeface="Glacial Indifference"/>
              </a:rPr>
              <a:t>: Predicted class with confidence scores.</a:t>
            </a:r>
          </a:p>
          <a:p>
            <a:pPr>
              <a:lnSpc>
                <a:spcPts val="5995"/>
              </a:lnSpc>
              <a:spcBef>
                <a:spcPct val="0"/>
              </a:spcBef>
            </a:pPr>
            <a:r>
              <a:rPr lang="en-US" sz="2200" u="sng" spc="499" dirty="0">
                <a:solidFill>
                  <a:srgbClr val="000000"/>
                </a:solidFill>
                <a:latin typeface="Glacial Indifference Bold" panose="020B0604020202020204" charset="0"/>
                <a:ea typeface="Glacial Indifference"/>
                <a:cs typeface="Glacial Indifference"/>
                <a:sym typeface="Glacial Indifference"/>
              </a:rPr>
              <a:t>• Image Frames</a:t>
            </a:r>
            <a:r>
              <a:rPr lang="en-US" sz="2200" spc="499" dirty="0">
                <a:solidFill>
                  <a:srgbClr val="000000"/>
                </a:solidFill>
                <a:latin typeface="Glacial Indifference Bold" panose="020B0604020202020204" charset="0"/>
                <a:ea typeface="Glacial Indifference"/>
                <a:cs typeface="Glacial Indifference"/>
                <a:sym typeface="Glacial Indifference"/>
              </a:rPr>
              <a:t>: Real-time classification results visualized.</a:t>
            </a:r>
          </a:p>
          <a:p>
            <a:pPr>
              <a:lnSpc>
                <a:spcPts val="5995"/>
              </a:lnSpc>
              <a:spcBef>
                <a:spcPct val="0"/>
              </a:spcBef>
            </a:pPr>
            <a:r>
              <a:rPr lang="en-US" sz="2200" u="sng" spc="499" dirty="0">
                <a:solidFill>
                  <a:srgbClr val="000000"/>
                </a:solidFill>
                <a:latin typeface="Glacial Indifference Bold" panose="020B0604020202020204" charset="0"/>
                <a:ea typeface="Glacial Indifference"/>
                <a:cs typeface="Glacial Indifference"/>
                <a:sym typeface="Glacial Indifference"/>
              </a:rPr>
              <a:t>•Example</a:t>
            </a:r>
            <a:r>
              <a:rPr lang="en-US" sz="2200" spc="499" dirty="0">
                <a:solidFill>
                  <a:srgbClr val="000000"/>
                </a:solidFill>
                <a:latin typeface="Glacial Indifference Bold" panose="020B0604020202020204" charset="0"/>
                <a:ea typeface="Glacial Indifference"/>
                <a:cs typeface="Glacial Indifference"/>
                <a:sym typeface="Glacial Indifference"/>
              </a:rPr>
              <a:t>: Fire detected with a confidence of 98%.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6D331183-F836-F0BC-9A4F-790CA97F0942}"/>
              </a:ext>
            </a:extLst>
          </p:cNvPr>
          <p:cNvGrpSpPr/>
          <p:nvPr/>
        </p:nvGrpSpPr>
        <p:grpSpPr>
          <a:xfrm>
            <a:off x="1547652" y="7316410"/>
            <a:ext cx="749556" cy="307777"/>
            <a:chOff x="-1" y="-19049"/>
            <a:chExt cx="999407" cy="41036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0E63F74-3F26-33FA-45A2-12F3CC6CA144}"/>
                </a:ext>
              </a:extLst>
            </p:cNvPr>
            <p:cNvSpPr txBox="1"/>
            <p:nvPr/>
          </p:nvSpPr>
          <p:spPr>
            <a:xfrm>
              <a:off x="394147" y="-19049"/>
              <a:ext cx="605259" cy="410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11</a:t>
              </a:r>
            </a:p>
          </p:txBody>
        </p:sp>
        <p:sp>
          <p:nvSpPr>
            <p:cNvPr id="12" name="AutoShape 9">
              <a:extLst>
                <a:ext uri="{FF2B5EF4-FFF2-40B4-BE49-F238E27FC236}">
                  <a16:creationId xmlns:a16="http://schemas.microsoft.com/office/drawing/2014/main" id="{545635AE-1A05-2643-E4E5-478E8DBBBF99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sp>
        <p:nvSpPr>
          <p:cNvPr id="13" name="Freeform 10">
            <a:extLst>
              <a:ext uri="{FF2B5EF4-FFF2-40B4-BE49-F238E27FC236}">
                <a16:creationId xmlns:a16="http://schemas.microsoft.com/office/drawing/2014/main" id="{125B4874-CF96-99D2-7B72-46E329258B07}"/>
              </a:ext>
            </a:extLst>
          </p:cNvPr>
          <p:cNvSpPr/>
          <p:nvPr/>
        </p:nvSpPr>
        <p:spPr>
          <a:xfrm>
            <a:off x="8323118" y="1548733"/>
            <a:ext cx="4696691" cy="2888185"/>
          </a:xfrm>
          <a:custGeom>
            <a:avLst/>
            <a:gdLst/>
            <a:ahLst/>
            <a:cxnLst/>
            <a:rect l="l" t="t" r="r" b="b"/>
            <a:pathLst>
              <a:path w="6920459" h="4706283">
                <a:moveTo>
                  <a:pt x="0" y="0"/>
                </a:moveTo>
                <a:lnTo>
                  <a:pt x="6920459" y="0"/>
                </a:lnTo>
                <a:lnTo>
                  <a:pt x="6920459" y="4706283"/>
                </a:lnTo>
                <a:lnTo>
                  <a:pt x="0" y="47062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3DE40BF4-5B28-C53F-8534-D16FE04E06B2}"/>
              </a:ext>
            </a:extLst>
          </p:cNvPr>
          <p:cNvSpPr/>
          <p:nvPr/>
        </p:nvSpPr>
        <p:spPr>
          <a:xfrm>
            <a:off x="8323118" y="4436918"/>
            <a:ext cx="4696691" cy="3099880"/>
          </a:xfrm>
          <a:custGeom>
            <a:avLst/>
            <a:gdLst/>
            <a:ahLst/>
            <a:cxnLst/>
            <a:rect l="l" t="t" r="r" b="b"/>
            <a:pathLst>
              <a:path w="6965733" h="4724747">
                <a:moveTo>
                  <a:pt x="0" y="0"/>
                </a:moveTo>
                <a:lnTo>
                  <a:pt x="6965733" y="0"/>
                </a:lnTo>
                <a:lnTo>
                  <a:pt x="6965733" y="4724747"/>
                </a:lnTo>
                <a:lnTo>
                  <a:pt x="0" y="47247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4424297" y="105279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5468"/>
              </a:lnSpc>
            </a:pPr>
            <a:r>
              <a:rPr lang="en-US" sz="4400" b="1" u="sng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Glacial Indifference"/>
              </a:rPr>
              <a:t>Future</a:t>
            </a:r>
            <a:r>
              <a:rPr lang="en-US" sz="4400" b="1" u="sng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Works</a:t>
            </a:r>
          </a:p>
          <a:p>
            <a:pPr marL="0" indent="0" algn="ctr">
              <a:lnSpc>
                <a:spcPts val="5468"/>
              </a:lnSpc>
              <a:buNone/>
            </a:pPr>
            <a:endParaRPr lang="en-US" sz="4374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2787804" y="2290217"/>
            <a:ext cx="9054791" cy="4533661"/>
          </a:xfrm>
          <a:prstGeom prst="roundRect">
            <a:avLst>
              <a:gd name="adj" fmla="val 3241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3450461" y="2319222"/>
            <a:ext cx="7875630" cy="14776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ctr">
              <a:lnSpc>
                <a:spcPts val="422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b="1" spc="35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Improve dataset quality and diversity (e.g., include various lighting conditions).</a:t>
            </a:r>
          </a:p>
          <a:p>
            <a:pPr marL="342900" indent="-342900" algn="ctr">
              <a:lnSpc>
                <a:spcPts val="422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b="1" spc="35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Develop a video-based real-time detection system.</a:t>
            </a:r>
          </a:p>
          <a:p>
            <a:pPr marL="342900" indent="-342900" algn="ctr">
              <a:lnSpc>
                <a:spcPts val="422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b="1" spc="35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Optimize the model for deployment on edge devices.</a:t>
            </a:r>
          </a:p>
          <a:p>
            <a:pPr marL="342900" indent="-342900" algn="ctr">
              <a:lnSpc>
                <a:spcPts val="422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b="1" spc="35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Integrate with IoT systems for smart monitoring and alerting.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6B8AB02C-C960-427E-4C06-AED3DA3AAFA2}"/>
              </a:ext>
            </a:extLst>
          </p:cNvPr>
          <p:cNvGrpSpPr/>
          <p:nvPr/>
        </p:nvGrpSpPr>
        <p:grpSpPr>
          <a:xfrm>
            <a:off x="1281120" y="7336931"/>
            <a:ext cx="749555" cy="294588"/>
            <a:chOff x="0" y="0"/>
            <a:chExt cx="999406" cy="392784"/>
          </a:xfrm>
        </p:grpSpPr>
        <p:sp>
          <p:nvSpPr>
            <p:cNvPr id="3" name="TextBox 8">
              <a:extLst>
                <a:ext uri="{FF2B5EF4-FFF2-40B4-BE49-F238E27FC236}">
                  <a16:creationId xmlns:a16="http://schemas.microsoft.com/office/drawing/2014/main" id="{B00AA99E-F7D4-C1B0-0677-664FC245E4AB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12</a:t>
              </a:r>
            </a:p>
          </p:txBody>
        </p:sp>
        <p:sp>
          <p:nvSpPr>
            <p:cNvPr id="4" name="AutoShape 9">
              <a:extLst>
                <a:ext uri="{FF2B5EF4-FFF2-40B4-BE49-F238E27FC236}">
                  <a16:creationId xmlns:a16="http://schemas.microsoft.com/office/drawing/2014/main" id="{A4EAB033-FFE9-04F7-4386-1B9538373609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>
            <a:extLst>
              <a:ext uri="{FF2B5EF4-FFF2-40B4-BE49-F238E27FC236}">
                <a16:creationId xmlns:a16="http://schemas.microsoft.com/office/drawing/2014/main" id="{D429CCFA-C200-1307-F597-21998BEE0027}"/>
              </a:ext>
            </a:extLst>
          </p:cNvPr>
          <p:cNvSpPr/>
          <p:nvPr/>
        </p:nvSpPr>
        <p:spPr>
          <a:xfrm>
            <a:off x="2621280" y="1718745"/>
            <a:ext cx="9221315" cy="5105133"/>
          </a:xfrm>
          <a:prstGeom prst="roundRect">
            <a:avLst>
              <a:gd name="adj" fmla="val 3241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74B922-9A38-3ABA-EFE4-CF561EE00410}"/>
              </a:ext>
            </a:extLst>
          </p:cNvPr>
          <p:cNvSpPr txBox="1"/>
          <p:nvPr/>
        </p:nvSpPr>
        <p:spPr>
          <a:xfrm>
            <a:off x="3174346" y="904291"/>
            <a:ext cx="7315200" cy="8144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6119"/>
              </a:lnSpc>
              <a:spcBef>
                <a:spcPct val="0"/>
              </a:spcBef>
            </a:pPr>
            <a:r>
              <a:rPr lang="en-US" sz="4000" b="1" u="sng" spc="509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Glacial Indifference Bold"/>
              </a:rPr>
              <a:t>Conclusion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908F53E-820A-C1E4-A4D2-3491D5232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4346" y="2180720"/>
            <a:ext cx="7889894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Achievements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Successfully trained for fire and smoke detection with real-time inference capability.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Practical Applications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Suitable for wildfire monitoring, industrial safety, and urban surveillance.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Scope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 dataset diversity for better generalization.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Optimize model accuracy and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Explore integration of multimodal data (e.g., thermal sensors).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Contributes to disaster prevention, public safety, and sustainability. </a:t>
            </a:r>
          </a:p>
        </p:txBody>
      </p:sp>
      <p:grpSp>
        <p:nvGrpSpPr>
          <p:cNvPr id="6" name="Group 7">
            <a:extLst>
              <a:ext uri="{FF2B5EF4-FFF2-40B4-BE49-F238E27FC236}">
                <a16:creationId xmlns:a16="http://schemas.microsoft.com/office/drawing/2014/main" id="{F990B776-E606-7AE6-3521-CF31D332C038}"/>
              </a:ext>
            </a:extLst>
          </p:cNvPr>
          <p:cNvGrpSpPr/>
          <p:nvPr/>
        </p:nvGrpSpPr>
        <p:grpSpPr>
          <a:xfrm>
            <a:off x="1281120" y="7336931"/>
            <a:ext cx="749555" cy="294588"/>
            <a:chOff x="0" y="0"/>
            <a:chExt cx="999406" cy="392784"/>
          </a:xfrm>
        </p:grpSpPr>
        <p:sp>
          <p:nvSpPr>
            <p:cNvPr id="7" name="TextBox 8">
              <a:extLst>
                <a:ext uri="{FF2B5EF4-FFF2-40B4-BE49-F238E27FC236}">
                  <a16:creationId xmlns:a16="http://schemas.microsoft.com/office/drawing/2014/main" id="{C44B1AEB-EF29-3C45-1CAC-4D49C6183B67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13</a:t>
              </a:r>
            </a:p>
          </p:txBody>
        </p:sp>
        <p:sp>
          <p:nvSpPr>
            <p:cNvPr id="8" name="AutoShape 9">
              <a:extLst>
                <a:ext uri="{FF2B5EF4-FFF2-40B4-BE49-F238E27FC236}">
                  <a16:creationId xmlns:a16="http://schemas.microsoft.com/office/drawing/2014/main" id="{3E6CE243-2526-709B-F487-BC11C880CFFB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</p:spTree>
    <p:extLst>
      <p:ext uri="{BB962C8B-B14F-4D97-AF65-F5344CB8AC3E}">
        <p14:creationId xmlns:p14="http://schemas.microsoft.com/office/powerpoint/2010/main" val="4241287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72345" y="2957945"/>
            <a:ext cx="688570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</a:p>
        </p:txBody>
      </p:sp>
      <p:grpSp>
        <p:nvGrpSpPr>
          <p:cNvPr id="3" name="Group 7">
            <a:extLst>
              <a:ext uri="{FF2B5EF4-FFF2-40B4-BE49-F238E27FC236}">
                <a16:creationId xmlns:a16="http://schemas.microsoft.com/office/drawing/2014/main" id="{80ECC9E0-F97D-E300-2AB6-D70BE94CF0F4}"/>
              </a:ext>
            </a:extLst>
          </p:cNvPr>
          <p:cNvGrpSpPr/>
          <p:nvPr/>
        </p:nvGrpSpPr>
        <p:grpSpPr>
          <a:xfrm>
            <a:off x="1206693" y="7262502"/>
            <a:ext cx="749555" cy="294588"/>
            <a:chOff x="0" y="0"/>
            <a:chExt cx="999406" cy="392784"/>
          </a:xfrm>
        </p:grpSpPr>
        <p:sp>
          <p:nvSpPr>
            <p:cNvPr id="4" name="TextBox 8">
              <a:extLst>
                <a:ext uri="{FF2B5EF4-FFF2-40B4-BE49-F238E27FC236}">
                  <a16:creationId xmlns:a16="http://schemas.microsoft.com/office/drawing/2014/main" id="{47FEFC08-0B9F-5A99-3E4C-BDE00D9066E2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14</a:t>
              </a:r>
            </a:p>
          </p:txBody>
        </p:sp>
        <p:sp>
          <p:nvSpPr>
            <p:cNvPr id="5" name="AutoShape 9">
              <a:extLst>
                <a:ext uri="{FF2B5EF4-FFF2-40B4-BE49-F238E27FC236}">
                  <a16:creationId xmlns:a16="http://schemas.microsoft.com/office/drawing/2014/main" id="{886B1F7A-35BC-73E5-2092-D0391E351A7B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</p:spTree>
    <p:extLst>
      <p:ext uri="{BB962C8B-B14F-4D97-AF65-F5344CB8AC3E}">
        <p14:creationId xmlns:p14="http://schemas.microsoft.com/office/powerpoint/2010/main" val="387270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09107" y="971410"/>
            <a:ext cx="552796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Table Of Content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3340D1-2CF5-1A11-F760-813CFCD10DB0}"/>
              </a:ext>
            </a:extLst>
          </p:cNvPr>
          <p:cNvSpPr txBox="1"/>
          <p:nvPr/>
        </p:nvSpPr>
        <p:spPr>
          <a:xfrm>
            <a:off x="2023468" y="1833184"/>
            <a:ext cx="5274527" cy="5575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1.Abstraction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2.Introduction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Importance of Detection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4.About Dataset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5.Methodology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5.Literature Review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6.Algorithm and Accuracy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6.Experimental Results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7.Visualisation of prediction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8.Conclusion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BBDAE2D8-0C49-BDB0-235E-AB65EEC59887}"/>
              </a:ext>
            </a:extLst>
          </p:cNvPr>
          <p:cNvGrpSpPr/>
          <p:nvPr/>
        </p:nvGrpSpPr>
        <p:grpSpPr>
          <a:xfrm>
            <a:off x="1086524" y="7279991"/>
            <a:ext cx="749556" cy="308876"/>
            <a:chOff x="-1" y="-19049"/>
            <a:chExt cx="999408" cy="411835"/>
          </a:xfrm>
        </p:grpSpPr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B79215A4-D352-94ED-50D3-4D3771C532DD}"/>
                </a:ext>
              </a:extLst>
            </p:cNvPr>
            <p:cNvSpPr txBox="1"/>
            <p:nvPr/>
          </p:nvSpPr>
          <p:spPr>
            <a:xfrm>
              <a:off x="394147" y="-19049"/>
              <a:ext cx="605260" cy="4118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02</a:t>
              </a:r>
            </a:p>
          </p:txBody>
        </p:sp>
        <p:sp>
          <p:nvSpPr>
            <p:cNvPr id="9" name="AutoShape 9">
              <a:extLst>
                <a:ext uri="{FF2B5EF4-FFF2-40B4-BE49-F238E27FC236}">
                  <a16:creationId xmlns:a16="http://schemas.microsoft.com/office/drawing/2014/main" id="{CCF9BF5F-91B8-2F5C-08DA-A86AEE81BC6A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</p:spTree>
    <p:extLst>
      <p:ext uri="{BB962C8B-B14F-4D97-AF65-F5344CB8AC3E}">
        <p14:creationId xmlns:p14="http://schemas.microsoft.com/office/powerpoint/2010/main" val="364263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72CA8C-E916-59C6-59EA-4D4568417F64}"/>
              </a:ext>
            </a:extLst>
          </p:cNvPr>
          <p:cNvSpPr txBox="1"/>
          <p:nvPr/>
        </p:nvSpPr>
        <p:spPr>
          <a:xfrm>
            <a:off x="2784764" y="1394163"/>
            <a:ext cx="7315200" cy="763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5468"/>
              </a:lnSpc>
              <a:buNone/>
            </a:pPr>
            <a:r>
              <a:rPr lang="en-IN" sz="4000" b="1" u="sng" dirty="0"/>
              <a:t>Abstraction</a:t>
            </a:r>
            <a:endParaRPr lang="en-US" sz="4000" b="1" u="sng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A8EA0C-F1AE-D06B-EF56-51B73E4A707A}"/>
              </a:ext>
            </a:extLst>
          </p:cNvPr>
          <p:cNvSpPr txBox="1"/>
          <p:nvPr/>
        </p:nvSpPr>
        <p:spPr>
          <a:xfrm>
            <a:off x="5912427" y="2631547"/>
            <a:ext cx="65566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Detecting fire and smoke in visual scenes is challenging due to variations in color and texture. This study proposes a deep convolutional neural network (CNN) with adaptive piecewise linear units for improved accuracy. A custom fire and smoke image dataset was developed, with data augmentation and generative adversarial networks (GANs) used to prevent overfitting. Experimental results highlight the model's high accuracy and effectiveness, offering a robust solution for fire and smoke detection.</a:t>
            </a:r>
            <a:endParaRPr lang="en-IN" sz="2400" dirty="0"/>
          </a:p>
        </p:txBody>
      </p:sp>
      <p:pic>
        <p:nvPicPr>
          <p:cNvPr id="3074" name="Picture 2" descr="[PDF] Convolutional neural network for video fire and smoke detection ...">
            <a:extLst>
              <a:ext uri="{FF2B5EF4-FFF2-40B4-BE49-F238E27FC236}">
                <a16:creationId xmlns:a16="http://schemas.microsoft.com/office/drawing/2014/main" id="{BC919142-0316-4F14-97CE-04DAD326DF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01" b="5624"/>
          <a:stretch/>
        </p:blipFill>
        <p:spPr bwMode="auto">
          <a:xfrm>
            <a:off x="1163781" y="2933265"/>
            <a:ext cx="4422197" cy="3182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7">
            <a:extLst>
              <a:ext uri="{FF2B5EF4-FFF2-40B4-BE49-F238E27FC236}">
                <a16:creationId xmlns:a16="http://schemas.microsoft.com/office/drawing/2014/main" id="{0035838A-922D-830C-2D31-1D1BF0D9FC4D}"/>
              </a:ext>
            </a:extLst>
          </p:cNvPr>
          <p:cNvGrpSpPr/>
          <p:nvPr/>
        </p:nvGrpSpPr>
        <p:grpSpPr>
          <a:xfrm>
            <a:off x="1273913" y="7113647"/>
            <a:ext cx="749555" cy="294588"/>
            <a:chOff x="0" y="0"/>
            <a:chExt cx="999406" cy="392784"/>
          </a:xfrm>
        </p:grpSpPr>
        <p:sp>
          <p:nvSpPr>
            <p:cNvPr id="10" name="TextBox 8">
              <a:extLst>
                <a:ext uri="{FF2B5EF4-FFF2-40B4-BE49-F238E27FC236}">
                  <a16:creationId xmlns:a16="http://schemas.microsoft.com/office/drawing/2014/main" id="{9B8A4B4E-2BE4-4130-3C4D-34F8A56D382B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03</a:t>
              </a:r>
            </a:p>
          </p:txBody>
        </p:sp>
        <p:sp>
          <p:nvSpPr>
            <p:cNvPr id="11" name="AutoShape 9">
              <a:extLst>
                <a:ext uri="{FF2B5EF4-FFF2-40B4-BE49-F238E27FC236}">
                  <a16:creationId xmlns:a16="http://schemas.microsoft.com/office/drawing/2014/main" id="{7BB05E5A-F8A4-212A-B8E8-9DF8E32C23ED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</p:spTree>
    <p:extLst>
      <p:ext uri="{BB962C8B-B14F-4D97-AF65-F5344CB8AC3E}">
        <p14:creationId xmlns:p14="http://schemas.microsoft.com/office/powerpoint/2010/main" val="389608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867150" y="994317"/>
            <a:ext cx="68961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u="sng" dirty="0">
                <a:solidFill>
                  <a:srgbClr val="1B1B2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 to </a:t>
            </a:r>
            <a:r>
              <a:rPr lang="en-US" sz="4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Fire and Smoke Detection </a:t>
            </a:r>
            <a:endParaRPr lang="en-US" sz="4374" b="1" u="sng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037993" y="5451158"/>
            <a:ext cx="2606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" name="Text 2">
            <a:extLst>
              <a:ext uri="{FF2B5EF4-FFF2-40B4-BE49-F238E27FC236}">
                <a16:creationId xmlns:a16="http://schemas.microsoft.com/office/drawing/2014/main" id="{9D1FA63F-3FF9-B0F1-A17A-9A0D8189560D}"/>
              </a:ext>
            </a:extLst>
          </p:cNvPr>
          <p:cNvSpPr/>
          <p:nvPr/>
        </p:nvSpPr>
        <p:spPr>
          <a:xfrm>
            <a:off x="8413756" y="3147389"/>
            <a:ext cx="281178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endParaRPr lang="en-US" sz="4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0" name="Group 7">
            <a:extLst>
              <a:ext uri="{FF2B5EF4-FFF2-40B4-BE49-F238E27FC236}">
                <a16:creationId xmlns:a16="http://schemas.microsoft.com/office/drawing/2014/main" id="{8084C888-3D72-D829-76E3-3A25D9F25A97}"/>
              </a:ext>
            </a:extLst>
          </p:cNvPr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00AC6139-96A2-5F20-E66F-2F1D504E7EB3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01</a:t>
              </a:r>
            </a:p>
          </p:txBody>
        </p:sp>
        <p:sp>
          <p:nvSpPr>
            <p:cNvPr id="12" name="AutoShape 9">
              <a:extLst>
                <a:ext uri="{FF2B5EF4-FFF2-40B4-BE49-F238E27FC236}">
                  <a16:creationId xmlns:a16="http://schemas.microsoft.com/office/drawing/2014/main" id="{DA7C366E-6999-1111-47A7-37ECB12FDEFB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grpSp>
        <p:nvGrpSpPr>
          <p:cNvPr id="13" name="Group 7">
            <a:extLst>
              <a:ext uri="{FF2B5EF4-FFF2-40B4-BE49-F238E27FC236}">
                <a16:creationId xmlns:a16="http://schemas.microsoft.com/office/drawing/2014/main" id="{755E86A7-89F2-0124-30E6-E5FD40F9442A}"/>
              </a:ext>
            </a:extLst>
          </p:cNvPr>
          <p:cNvGrpSpPr/>
          <p:nvPr/>
        </p:nvGrpSpPr>
        <p:grpSpPr>
          <a:xfrm>
            <a:off x="1369725" y="7234150"/>
            <a:ext cx="749555" cy="294588"/>
            <a:chOff x="0" y="0"/>
            <a:chExt cx="999406" cy="392784"/>
          </a:xfrm>
        </p:grpSpPr>
        <p:sp>
          <p:nvSpPr>
            <p:cNvPr id="14" name="TextBox 8">
              <a:extLst>
                <a:ext uri="{FF2B5EF4-FFF2-40B4-BE49-F238E27FC236}">
                  <a16:creationId xmlns:a16="http://schemas.microsoft.com/office/drawing/2014/main" id="{4E482F0F-F82A-C0FB-DF06-D46840233A86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04</a:t>
              </a:r>
            </a:p>
          </p:txBody>
        </p:sp>
        <p:sp>
          <p:nvSpPr>
            <p:cNvPr id="15" name="AutoShape 9">
              <a:extLst>
                <a:ext uri="{FF2B5EF4-FFF2-40B4-BE49-F238E27FC236}">
                  <a16:creationId xmlns:a16="http://schemas.microsoft.com/office/drawing/2014/main" id="{6D59328B-E60B-3BD1-A96D-D36FEEBBB589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2050" name="Picture 2" descr="fire and smoke detection using machine learning, CNN, yolov5 - YouTube">
            <a:extLst>
              <a:ext uri="{FF2B5EF4-FFF2-40B4-BE49-F238E27FC236}">
                <a16:creationId xmlns:a16="http://schemas.microsoft.com/office/drawing/2014/main" id="{00B5CE12-D0A3-41CD-7519-6601106F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496" y="3110209"/>
            <a:ext cx="4778695" cy="2688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FDF2FBF-AF3D-9672-EC09-B14FC297A714}"/>
              </a:ext>
            </a:extLst>
          </p:cNvPr>
          <p:cNvSpPr txBox="1"/>
          <p:nvPr/>
        </p:nvSpPr>
        <p:spPr>
          <a:xfrm>
            <a:off x="6532707" y="2930723"/>
            <a:ext cx="68961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Fire incidents pose critical threats to life, property, and the environment. Traditional detection methods often fail due to false alarms and limited coverage. CNN-based image detection systems provide real-time alerts, extensive area monitoring, and IoT integration, ensuring faster, more accurate responses. These systems are transformative for smart cities, improving public safety despite challenges like computational demands.</a:t>
            </a:r>
            <a:endParaRPr lang="en-IN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4">
            <a:extLst>
              <a:ext uri="{FF2B5EF4-FFF2-40B4-BE49-F238E27FC236}">
                <a16:creationId xmlns:a16="http://schemas.microsoft.com/office/drawing/2014/main" id="{7B854697-C798-F868-EE1B-EA769267E5D4}"/>
              </a:ext>
            </a:extLst>
          </p:cNvPr>
          <p:cNvSpPr/>
          <p:nvPr/>
        </p:nvSpPr>
        <p:spPr>
          <a:xfrm>
            <a:off x="4212511" y="1290800"/>
            <a:ext cx="5584327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40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is Detection Important?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23E53-52AB-5364-B6F0-08A7ED0B4046}"/>
              </a:ext>
            </a:extLst>
          </p:cNvPr>
          <p:cNvSpPr txBox="1"/>
          <p:nvPr/>
        </p:nvSpPr>
        <p:spPr>
          <a:xfrm>
            <a:off x="2597727" y="5314858"/>
            <a:ext cx="9736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It ensures rapid response to fire hazards, minimizing risks to life, property, and the environment. Early detection helps prevent disasters, enhances public safety, and supports smart city initiatives through real-time monitoring and alerts.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" name="Group 7">
            <a:extLst>
              <a:ext uri="{FF2B5EF4-FFF2-40B4-BE49-F238E27FC236}">
                <a16:creationId xmlns:a16="http://schemas.microsoft.com/office/drawing/2014/main" id="{5F2D0EBF-87E7-CF49-4491-F7A25F75BC36}"/>
              </a:ext>
            </a:extLst>
          </p:cNvPr>
          <p:cNvGrpSpPr/>
          <p:nvPr/>
        </p:nvGrpSpPr>
        <p:grpSpPr>
          <a:xfrm>
            <a:off x="1401702" y="7222148"/>
            <a:ext cx="749555" cy="294588"/>
            <a:chOff x="0" y="0"/>
            <a:chExt cx="999406" cy="392784"/>
          </a:xfrm>
        </p:grpSpPr>
        <p:sp>
          <p:nvSpPr>
            <p:cNvPr id="6" name="TextBox 8">
              <a:extLst>
                <a:ext uri="{FF2B5EF4-FFF2-40B4-BE49-F238E27FC236}">
                  <a16:creationId xmlns:a16="http://schemas.microsoft.com/office/drawing/2014/main" id="{32DB7A3F-69D2-479C-E08E-27717CE35FB6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05</a:t>
              </a:r>
            </a:p>
          </p:txBody>
        </p:sp>
        <p:sp>
          <p:nvSpPr>
            <p:cNvPr id="7" name="AutoShape 9">
              <a:extLst>
                <a:ext uri="{FF2B5EF4-FFF2-40B4-BE49-F238E27FC236}">
                  <a16:creationId xmlns:a16="http://schemas.microsoft.com/office/drawing/2014/main" id="{DD0C9B27-984C-B882-A124-8D6983177815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pic>
        <p:nvPicPr>
          <p:cNvPr id="4098" name="Picture 2" descr="Protecting Communities with Cutting-Edge Fire and Smoke Detection ...">
            <a:extLst>
              <a:ext uri="{FF2B5EF4-FFF2-40B4-BE49-F238E27FC236}">
                <a16:creationId xmlns:a16="http://schemas.microsoft.com/office/drawing/2014/main" id="{7DEE8E9A-87E5-94FB-1EA2-DDB03D856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757" y="1950227"/>
            <a:ext cx="5076730" cy="310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795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976393" y="543898"/>
            <a:ext cx="78714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9900"/>
              </a:lnSpc>
            </a:pPr>
            <a:r>
              <a:rPr lang="en-US" sz="4000" b="1" u="sng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Glacial Indifference"/>
              </a:rPr>
              <a:t>About Datasets</a:t>
            </a:r>
          </a:p>
        </p:txBody>
      </p:sp>
      <p:sp>
        <p:nvSpPr>
          <p:cNvPr id="5" name="Text 2"/>
          <p:cNvSpPr/>
          <p:nvPr/>
        </p:nvSpPr>
        <p:spPr>
          <a:xfrm>
            <a:off x="2041163" y="3208718"/>
            <a:ext cx="3870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138354" y="3601274"/>
            <a:ext cx="500622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06040" y="2880298"/>
            <a:ext cx="3764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06040" y="3580511"/>
            <a:ext cx="500622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AB417D84-4886-F670-A78C-FF0AA7FFE878}"/>
              </a:ext>
            </a:extLst>
          </p:cNvPr>
          <p:cNvGrpSpPr/>
          <p:nvPr/>
        </p:nvGrpSpPr>
        <p:grpSpPr>
          <a:xfrm>
            <a:off x="17144897" y="4848912"/>
            <a:ext cx="749555" cy="294588"/>
            <a:chOff x="0" y="0"/>
            <a:chExt cx="999406" cy="3927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2E605F7-7F24-CDFE-EEED-8F3D3CB845F5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01</a:t>
              </a:r>
            </a:p>
          </p:txBody>
        </p:sp>
        <p:sp>
          <p:nvSpPr>
            <p:cNvPr id="10" name="AutoShape 9">
              <a:extLst>
                <a:ext uri="{FF2B5EF4-FFF2-40B4-BE49-F238E27FC236}">
                  <a16:creationId xmlns:a16="http://schemas.microsoft.com/office/drawing/2014/main" id="{6F9A0AAA-8778-AAFF-A57A-0715BBCD984C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1" name="Group 7">
            <a:extLst>
              <a:ext uri="{FF2B5EF4-FFF2-40B4-BE49-F238E27FC236}">
                <a16:creationId xmlns:a16="http://schemas.microsoft.com/office/drawing/2014/main" id="{9EE971E7-B198-AFE2-55F3-F3EAEF2ACD50}"/>
              </a:ext>
            </a:extLst>
          </p:cNvPr>
          <p:cNvGrpSpPr/>
          <p:nvPr/>
        </p:nvGrpSpPr>
        <p:grpSpPr>
          <a:xfrm>
            <a:off x="1518581" y="7159721"/>
            <a:ext cx="749555" cy="294588"/>
            <a:chOff x="0" y="0"/>
            <a:chExt cx="999406" cy="392784"/>
          </a:xfrm>
        </p:grpSpPr>
        <p:sp>
          <p:nvSpPr>
            <p:cNvPr id="12" name="TextBox 8">
              <a:extLst>
                <a:ext uri="{FF2B5EF4-FFF2-40B4-BE49-F238E27FC236}">
                  <a16:creationId xmlns:a16="http://schemas.microsoft.com/office/drawing/2014/main" id="{F4726EF2-CDA5-8382-DACA-A6678CCF686E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06</a:t>
              </a:r>
            </a:p>
          </p:txBody>
        </p:sp>
        <p:sp>
          <p:nvSpPr>
            <p:cNvPr id="13" name="AutoShape 9">
              <a:extLst>
                <a:ext uri="{FF2B5EF4-FFF2-40B4-BE49-F238E27FC236}">
                  <a16:creationId xmlns:a16="http://schemas.microsoft.com/office/drawing/2014/main" id="{B2FF0501-25C7-68E1-77BE-1E8821542341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347EC26-91B0-9E1E-30D9-19D6AF4882E0}"/>
              </a:ext>
            </a:extLst>
          </p:cNvPr>
          <p:cNvSpPr txBox="1"/>
          <p:nvPr/>
        </p:nvSpPr>
        <p:spPr>
          <a:xfrm>
            <a:off x="1680673" y="1857408"/>
            <a:ext cx="9024504" cy="500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719"/>
              </a:lnSpc>
              <a:spcBef>
                <a:spcPct val="0"/>
              </a:spcBef>
            </a:pPr>
            <a:r>
              <a:rPr lang="en-US" sz="1800" b="1" spc="309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dataset consists of Fire, Smoke, and Neutral images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5CD5ED-E484-1D9D-1BCB-134D1F68C5C5}"/>
              </a:ext>
            </a:extLst>
          </p:cNvPr>
          <p:cNvSpPr txBox="1"/>
          <p:nvPr/>
        </p:nvSpPr>
        <p:spPr>
          <a:xfrm>
            <a:off x="-1015494" y="2326567"/>
            <a:ext cx="9024504" cy="2068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35"/>
              </a:lnSpc>
              <a:spcBef>
                <a:spcPct val="0"/>
              </a:spcBef>
            </a:pPr>
            <a:r>
              <a:rPr lang="en-US" sz="1800" b="1" spc="336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Total Images:  5,000</a:t>
            </a:r>
          </a:p>
          <a:p>
            <a:pPr algn="ctr">
              <a:lnSpc>
                <a:spcPts val="4035"/>
              </a:lnSpc>
              <a:spcBef>
                <a:spcPct val="0"/>
              </a:spcBef>
            </a:pPr>
            <a:r>
              <a:rPr lang="en-US" sz="1800" b="1" spc="336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Fire:  2,000 images</a:t>
            </a:r>
          </a:p>
          <a:p>
            <a:pPr algn="l">
              <a:lnSpc>
                <a:spcPts val="4035"/>
              </a:lnSpc>
              <a:spcBef>
                <a:spcPct val="0"/>
              </a:spcBef>
            </a:pPr>
            <a:r>
              <a:rPr lang="en-US" sz="1800" b="1" spc="336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                           Smoke: 1,500 images</a:t>
            </a:r>
          </a:p>
          <a:p>
            <a:pPr algn="ctr">
              <a:lnSpc>
                <a:spcPts val="4035"/>
              </a:lnSpc>
              <a:spcBef>
                <a:spcPct val="0"/>
              </a:spcBef>
            </a:pPr>
            <a:r>
              <a:rPr lang="en-US" sz="1800" b="1" spc="336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   Neutral: 1,500 images</a:t>
            </a:r>
          </a:p>
        </p:txBody>
      </p:sp>
      <p:sp>
        <p:nvSpPr>
          <p:cNvPr id="18" name="Freeform 10">
            <a:extLst>
              <a:ext uri="{FF2B5EF4-FFF2-40B4-BE49-F238E27FC236}">
                <a16:creationId xmlns:a16="http://schemas.microsoft.com/office/drawing/2014/main" id="{2B030B51-4384-D506-A4E9-321A039754E3}"/>
              </a:ext>
            </a:extLst>
          </p:cNvPr>
          <p:cNvSpPr/>
          <p:nvPr/>
        </p:nvSpPr>
        <p:spPr>
          <a:xfrm>
            <a:off x="1272912" y="4451761"/>
            <a:ext cx="4209764" cy="2489343"/>
          </a:xfrm>
          <a:custGeom>
            <a:avLst/>
            <a:gdLst/>
            <a:ahLst/>
            <a:cxnLst/>
            <a:rect l="l" t="t" r="r" b="b"/>
            <a:pathLst>
              <a:path w="5324534" h="3154604">
                <a:moveTo>
                  <a:pt x="0" y="0"/>
                </a:moveTo>
                <a:lnTo>
                  <a:pt x="5324534" y="0"/>
                </a:lnTo>
                <a:lnTo>
                  <a:pt x="5324534" y="3154604"/>
                </a:lnTo>
                <a:lnTo>
                  <a:pt x="0" y="31546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F93F77B8-F9EF-A384-542D-16506BB4A33C}"/>
              </a:ext>
            </a:extLst>
          </p:cNvPr>
          <p:cNvSpPr/>
          <p:nvPr/>
        </p:nvSpPr>
        <p:spPr>
          <a:xfrm>
            <a:off x="5812751" y="4421945"/>
            <a:ext cx="3902561" cy="2546022"/>
          </a:xfrm>
          <a:custGeom>
            <a:avLst/>
            <a:gdLst/>
            <a:ahLst/>
            <a:cxnLst/>
            <a:rect l="l" t="t" r="r" b="b"/>
            <a:pathLst>
              <a:path w="4636124" h="3154604">
                <a:moveTo>
                  <a:pt x="0" y="0"/>
                </a:moveTo>
                <a:lnTo>
                  <a:pt x="4636124" y="0"/>
                </a:lnTo>
                <a:lnTo>
                  <a:pt x="4636124" y="3154604"/>
                </a:lnTo>
                <a:lnTo>
                  <a:pt x="0" y="31546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49" b="-3849"/>
            </a:stretch>
          </a:blipFill>
        </p:spPr>
      </p:sp>
      <p:sp>
        <p:nvSpPr>
          <p:cNvPr id="20" name="Freeform 12">
            <a:extLst>
              <a:ext uri="{FF2B5EF4-FFF2-40B4-BE49-F238E27FC236}">
                <a16:creationId xmlns:a16="http://schemas.microsoft.com/office/drawing/2014/main" id="{61976E7C-061D-8E7A-2E9A-A2BF5081FDB1}"/>
              </a:ext>
            </a:extLst>
          </p:cNvPr>
          <p:cNvSpPr/>
          <p:nvPr/>
        </p:nvSpPr>
        <p:spPr>
          <a:xfrm>
            <a:off x="9847854" y="4451760"/>
            <a:ext cx="3649938" cy="2456365"/>
          </a:xfrm>
          <a:custGeom>
            <a:avLst/>
            <a:gdLst/>
            <a:ahLst/>
            <a:cxnLst/>
            <a:rect l="l" t="t" r="r" b="b"/>
            <a:pathLst>
              <a:path w="4855857" h="3235215">
                <a:moveTo>
                  <a:pt x="0" y="0"/>
                </a:moveTo>
                <a:lnTo>
                  <a:pt x="4855858" y="0"/>
                </a:lnTo>
                <a:lnTo>
                  <a:pt x="4855858" y="3235215"/>
                </a:lnTo>
                <a:lnTo>
                  <a:pt x="0" y="32352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3323963" y="840655"/>
            <a:ext cx="7940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000" b="1" u="sng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Glacial Indifference"/>
              </a:rPr>
              <a:t>Methodology</a:t>
            </a:r>
            <a:endParaRPr lang="en-US" sz="4000" b="1" u="sng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2586033" y="264169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2897977" y="3143343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8063339" y="263594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8584285" y="3143343"/>
            <a:ext cx="458375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7BECE4F7-91F5-FBD5-2EF2-D390787113FE}"/>
              </a:ext>
            </a:extLst>
          </p:cNvPr>
          <p:cNvGrpSpPr/>
          <p:nvPr/>
        </p:nvGrpSpPr>
        <p:grpSpPr>
          <a:xfrm>
            <a:off x="1685158" y="7198707"/>
            <a:ext cx="749555" cy="294588"/>
            <a:chOff x="0" y="0"/>
            <a:chExt cx="999406" cy="392784"/>
          </a:xfrm>
        </p:grpSpPr>
        <p:sp>
          <p:nvSpPr>
            <p:cNvPr id="4" name="TextBox 8">
              <a:extLst>
                <a:ext uri="{FF2B5EF4-FFF2-40B4-BE49-F238E27FC236}">
                  <a16:creationId xmlns:a16="http://schemas.microsoft.com/office/drawing/2014/main" id="{AFE665D2-0CF7-2BE7-D815-5C8DB5E3E4B3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07</a:t>
              </a:r>
            </a:p>
          </p:txBody>
        </p:sp>
        <p:sp>
          <p:nvSpPr>
            <p:cNvPr id="6" name="AutoShape 9">
              <a:extLst>
                <a:ext uri="{FF2B5EF4-FFF2-40B4-BE49-F238E27FC236}">
                  <a16:creationId xmlns:a16="http://schemas.microsoft.com/office/drawing/2014/main" id="{D1536387-8B57-1CE2-408A-06F16B607ACD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C1426A1-21CD-B080-8A56-E35D943814C6}"/>
              </a:ext>
            </a:extLst>
          </p:cNvPr>
          <p:cNvSpPr txBox="1"/>
          <p:nvPr/>
        </p:nvSpPr>
        <p:spPr>
          <a:xfrm>
            <a:off x="2897977" y="1691553"/>
            <a:ext cx="8792012" cy="4521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514"/>
              </a:lnSpc>
              <a:spcBef>
                <a:spcPct val="0"/>
              </a:spcBef>
            </a:pPr>
            <a:r>
              <a:rPr lang="en-US" sz="1800" b="1" u="sng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Step 1</a:t>
            </a:r>
            <a:r>
              <a:rPr lang="en-US" sz="1800" b="1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: Data Preprocessing - Resize images, augment, and normalize using </a:t>
            </a:r>
            <a:r>
              <a:rPr lang="en-US" sz="1800" b="1" spc="292" dirty="0" err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PyTorch</a:t>
            </a:r>
            <a:r>
              <a:rPr lang="en-US" sz="1800" b="1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transforms.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  <a:r>
              <a:rPr lang="en-US" sz="1800" b="1" u="sng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Step 2</a:t>
            </a:r>
            <a:r>
              <a:rPr lang="en-US" sz="1800" b="1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: Model Selection - Utilize ResNet50 with pre-trained weights for transfer learning.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  <a:r>
              <a:rPr lang="en-US" sz="1800" b="1" u="sng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Step 3</a:t>
            </a:r>
            <a:r>
              <a:rPr lang="en-US" sz="1800" b="1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: Training - Fine-tune the model using labeled data and </a:t>
            </a:r>
            <a:r>
              <a:rPr lang="en-US" sz="1800" b="1" spc="292" dirty="0" err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CrossEntropyLoss</a:t>
            </a:r>
            <a:r>
              <a:rPr lang="en-US" sz="1800" b="1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.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  <a:r>
              <a:rPr lang="en-US" sz="1800" b="1" u="sng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Step 4</a:t>
            </a:r>
            <a:r>
              <a:rPr lang="en-US" sz="1800" b="1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: Validation - Evaluate using metrics like accuracy and loss.</a:t>
            </a:r>
          </a:p>
          <a:p>
            <a:pPr algn="l">
              <a:lnSpc>
                <a:spcPts val="3514"/>
              </a:lnSpc>
              <a:spcBef>
                <a:spcPct val="0"/>
              </a:spcBef>
            </a:pPr>
            <a:r>
              <a:rPr lang="en-US" sz="1800" b="1" u="sng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Step 5</a:t>
            </a:r>
            <a:r>
              <a:rPr lang="en-US" sz="1800" b="1" spc="292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: Deployment - Deploy the trained model for real-time prediction in images and videos.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7230D-A8A9-F883-47FA-D9520770A71F}"/>
              </a:ext>
            </a:extLst>
          </p:cNvPr>
          <p:cNvSpPr txBox="1"/>
          <p:nvPr/>
        </p:nvSpPr>
        <p:spPr>
          <a:xfrm>
            <a:off x="2207740" y="6404794"/>
            <a:ext cx="11254658" cy="404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800" b="1" spc="225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 Collection → Preprocessing → Model Training → Evaluation → Deployment.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3025" y="770671"/>
            <a:ext cx="6621815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Literature Review</a:t>
            </a:r>
          </a:p>
          <a:p>
            <a:pPr algn="ctr"/>
            <a:endParaRPr lang="en-US" sz="49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AFE2D70-EE6D-1987-E955-51CD503BC5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06788"/>
              </p:ext>
            </p:extLst>
          </p:nvPr>
        </p:nvGraphicFramePr>
        <p:xfrm>
          <a:off x="1002927" y="1514611"/>
          <a:ext cx="12468622" cy="6108221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387918">
                  <a:extLst>
                    <a:ext uri="{9D8B030D-6E8A-4147-A177-3AD203B41FA5}">
                      <a16:colId xmlns:a16="http://schemas.microsoft.com/office/drawing/2014/main" val="113698224"/>
                    </a:ext>
                  </a:extLst>
                </a:gridCol>
                <a:gridCol w="3356518">
                  <a:extLst>
                    <a:ext uri="{9D8B030D-6E8A-4147-A177-3AD203B41FA5}">
                      <a16:colId xmlns:a16="http://schemas.microsoft.com/office/drawing/2014/main" val="261509349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6475416"/>
                    </a:ext>
                  </a:extLst>
                </a:gridCol>
                <a:gridCol w="6515906">
                  <a:extLst>
                    <a:ext uri="{9D8B030D-6E8A-4147-A177-3AD203B41FA5}">
                      <a16:colId xmlns:a16="http://schemas.microsoft.com/office/drawing/2014/main" val="2922767744"/>
                    </a:ext>
                  </a:extLst>
                </a:gridCol>
              </a:tblGrid>
              <a:tr h="37350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Authors</a:t>
                      </a:r>
                      <a:endParaRPr lang="en-IN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Research Titles</a:t>
                      </a:r>
                      <a:endParaRPr lang="en-IN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Findings</a:t>
                      </a:r>
                      <a:endParaRPr lang="en-IN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53483"/>
                  </a:ext>
                </a:extLst>
              </a:tr>
              <a:tr h="117651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dirty="0"/>
                        <a:t>Mask R-CNN (2022)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Fire and Smoke Object Detection Using Mask R-CNN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Utilized computer vision technology to detect fire and smoke in forest fire scenarios, overcoming limitations like visual range constraints and errors.</a:t>
                      </a:r>
                      <a:r>
                        <a:rPr lang="en-US" sz="17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.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274270"/>
                  </a:ext>
                </a:extLst>
              </a:tr>
              <a:tr h="1059366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dirty="0"/>
                        <a:t>Xiong et al.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Turbulent Characteristics of Smoke and Flames</a:t>
                      </a:r>
                      <a:r>
                        <a:rPr lang="en-US" sz="17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.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7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Identified complexities in distinguishing smoke and flames from non-fire objects using dimensionless measures like edge/area or surface/volume ratios.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08289"/>
                  </a:ext>
                </a:extLst>
              </a:tr>
              <a:tr h="109281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dirty="0" err="1"/>
                        <a:t>Bheemul</a:t>
                      </a:r>
                      <a:r>
                        <a:rPr lang="en-IN" sz="1800" dirty="0"/>
                        <a:t> &amp; Jian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Feature Extraction Methods for Fire and Smoke Detection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70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Focused on edge detection techniques (e.g., Canny detector) to analyze geometrical and brightness changes for flame and smoke identification.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543357"/>
                  </a:ext>
                </a:extLst>
              </a:tr>
              <a:tr h="116939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dirty="0" err="1"/>
                        <a:t>AlexNet</a:t>
                      </a:r>
                      <a:r>
                        <a:rPr lang="en-IN" sz="1800" dirty="0"/>
                        <a:t> Study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sz="1800" dirty="0"/>
                        <a:t>    (2023)</a:t>
                      </a:r>
                      <a:r>
                        <a:rPr lang="da-DK" sz="17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Advancing Reliable Fire Detection Systems Using </a:t>
                      </a:r>
                      <a:r>
                        <a:rPr lang="en-US" sz="1800" dirty="0" err="1"/>
                        <a:t>AlexNet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Demonstrated superior classification of fire and smoke images under diverse conditions, emphasizing the importance of curated datasets for robust systems.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080827"/>
                  </a:ext>
                </a:extLst>
              </a:tr>
              <a:tr h="121389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dirty="0"/>
                        <a:t>General Review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Evolving Fire Detection Systems </a:t>
                      </a:r>
                      <a:r>
                        <a:rPr lang="en-US" sz="1800" dirty="0" err="1"/>
                        <a:t>ThroughCamera</a:t>
                      </a:r>
                      <a:r>
                        <a:rPr lang="en-US" sz="1800" dirty="0"/>
                        <a:t>-Based Techniques</a:t>
                      </a:r>
                      <a:r>
                        <a:rPr lang="en-US" sz="17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.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Highlighted advancements in monitoring larger areas for early detection, addressing traditional limitations in open spaces or delayed smoke detection.</a:t>
                      </a:r>
                      <a:endParaRPr lang="en-IN" sz="17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081138"/>
                  </a:ext>
                </a:extLst>
              </a:tr>
            </a:tbl>
          </a:graphicData>
        </a:graphic>
      </p:graphicFrame>
      <p:grpSp>
        <p:nvGrpSpPr>
          <p:cNvPr id="4" name="Group 7">
            <a:extLst>
              <a:ext uri="{FF2B5EF4-FFF2-40B4-BE49-F238E27FC236}">
                <a16:creationId xmlns:a16="http://schemas.microsoft.com/office/drawing/2014/main" id="{B4F631FE-15D2-2DC0-5910-4FB3634DD52A}"/>
              </a:ext>
            </a:extLst>
          </p:cNvPr>
          <p:cNvGrpSpPr/>
          <p:nvPr/>
        </p:nvGrpSpPr>
        <p:grpSpPr>
          <a:xfrm>
            <a:off x="1024855" y="7311635"/>
            <a:ext cx="749555" cy="294588"/>
            <a:chOff x="0" y="0"/>
            <a:chExt cx="999406" cy="392784"/>
          </a:xfrm>
        </p:grpSpPr>
        <p:sp>
          <p:nvSpPr>
            <p:cNvPr id="5" name="TextBox 8">
              <a:extLst>
                <a:ext uri="{FF2B5EF4-FFF2-40B4-BE49-F238E27FC236}">
                  <a16:creationId xmlns:a16="http://schemas.microsoft.com/office/drawing/2014/main" id="{206BA333-B2B0-5113-BE55-385A4D7F5FD2}"/>
                </a:ext>
              </a:extLst>
            </p:cNvPr>
            <p:cNvSpPr txBox="1"/>
            <p:nvPr/>
          </p:nvSpPr>
          <p:spPr>
            <a:xfrm>
              <a:off x="394147" y="-19050"/>
              <a:ext cx="605260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08</a:t>
              </a:r>
            </a:p>
          </p:txBody>
        </p:sp>
        <p:sp>
          <p:nvSpPr>
            <p:cNvPr id="6" name="AutoShape 9">
              <a:extLst>
                <a:ext uri="{FF2B5EF4-FFF2-40B4-BE49-F238E27FC236}">
                  <a16:creationId xmlns:a16="http://schemas.microsoft.com/office/drawing/2014/main" id="{4DF85470-8D30-E136-3897-540A45B9EDB0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</p:spTree>
    <p:extLst>
      <p:ext uri="{BB962C8B-B14F-4D97-AF65-F5344CB8AC3E}">
        <p14:creationId xmlns:p14="http://schemas.microsoft.com/office/powerpoint/2010/main" val="257177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1266371" y="930133"/>
            <a:ext cx="9810043" cy="696169"/>
          </a:xfrm>
          <a:prstGeom prst="rect">
            <a:avLst/>
          </a:prstGeom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4800" b="1" u="sng" spc="349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Algorithm and Accuracy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C9644501-9CBC-9C7B-88AF-DB57A00B094D}"/>
              </a:ext>
            </a:extLst>
          </p:cNvPr>
          <p:cNvGrpSpPr/>
          <p:nvPr/>
        </p:nvGrpSpPr>
        <p:grpSpPr>
          <a:xfrm>
            <a:off x="1344914" y="7219449"/>
            <a:ext cx="749556" cy="308876"/>
            <a:chOff x="-1" y="-19049"/>
            <a:chExt cx="999407" cy="411834"/>
          </a:xfrm>
        </p:grpSpPr>
        <p:sp>
          <p:nvSpPr>
            <p:cNvPr id="3" name="TextBox 8">
              <a:extLst>
                <a:ext uri="{FF2B5EF4-FFF2-40B4-BE49-F238E27FC236}">
                  <a16:creationId xmlns:a16="http://schemas.microsoft.com/office/drawing/2014/main" id="{A4915B1C-AD6E-A724-9B1E-65ECECF3C5B4}"/>
                </a:ext>
              </a:extLst>
            </p:cNvPr>
            <p:cNvSpPr txBox="1"/>
            <p:nvPr/>
          </p:nvSpPr>
          <p:spPr>
            <a:xfrm>
              <a:off x="394147" y="-19049"/>
              <a:ext cx="605259" cy="4118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2000" b="1" spc="200" dirty="0">
                  <a:solidFill>
                    <a:srgbClr val="000000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09</a:t>
              </a:r>
            </a:p>
          </p:txBody>
        </p:sp>
        <p:sp>
          <p:nvSpPr>
            <p:cNvPr id="4" name="AutoShape 9">
              <a:extLst>
                <a:ext uri="{FF2B5EF4-FFF2-40B4-BE49-F238E27FC236}">
                  <a16:creationId xmlns:a16="http://schemas.microsoft.com/office/drawing/2014/main" id="{B9A2E97D-4CA0-6792-7B48-B170E82132C4}"/>
                </a:ext>
              </a:extLst>
            </p:cNvPr>
            <p:cNvSpPr/>
            <p:nvPr/>
          </p:nvSpPr>
          <p:spPr>
            <a:xfrm rot="-5400000">
              <a:off x="194137" y="-16317"/>
              <a:ext cx="43972" cy="432247"/>
            </a:xfrm>
            <a:prstGeom prst="rect">
              <a:avLst/>
            </a:prstGeom>
            <a:solidFill>
              <a:srgbClr val="000000"/>
            </a:solidFill>
          </p:spPr>
        </p:sp>
      </p:grpSp>
      <p:sp>
        <p:nvSpPr>
          <p:cNvPr id="5" name="Rectangle 1">
            <a:extLst>
              <a:ext uri="{FF2B5EF4-FFF2-40B4-BE49-F238E27FC236}">
                <a16:creationId xmlns:a16="http://schemas.microsoft.com/office/drawing/2014/main" id="{75D6D1E0-F767-26D3-BDA4-4AD8ECF754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6371" y="1634459"/>
            <a:ext cx="13653655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Framework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200" b="0" i="0" u="sng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PyTorch</a:t>
            </a:r>
            <a:r>
              <a:rPr kumimoji="0" lang="en-US" altLang="en-US" sz="22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-based Convolutional Neural Network (CNN).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2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Training Details</a:t>
            </a:r>
            <a:r>
              <a:rPr kumimoji="0" lang="en-US" altLang="en-US" sz="22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Optimizer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Adam for efficient parameter updates.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Loss Function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CrossEntropyLoss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multi-class classification.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Epochs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Trained over 10 epochs to balance accuracy and computational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Performance</a:t>
            </a:r>
            <a:r>
              <a:rPr kumimoji="0" lang="en-US" altLang="en-US" sz="22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Training Accuracy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~95%.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Validation Accuracy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~92%.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Features</a:t>
            </a:r>
            <a:r>
              <a:rPr kumimoji="0" lang="en-US" altLang="en-US" sz="22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Effectively detects fire and smoke under diverse and challenging conditions.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Robust against variations in smoke density, flame color, and environmental factors.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Suitable for applications in forest fire prevention, urban safety systems, and industrial monitoring.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4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1308</TotalTime>
  <Words>873</Words>
  <Application>Microsoft Office PowerPoint</Application>
  <PresentationFormat>Custom</PresentationFormat>
  <Paragraphs>114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Garamond</vt:lpstr>
      <vt:lpstr>Glacial Indifference</vt:lpstr>
      <vt:lpstr>Glacial Indifference Bold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Algorithm and Accuracy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nandan kumar</cp:lastModifiedBy>
  <cp:revision>19</cp:revision>
  <dcterms:created xsi:type="dcterms:W3CDTF">2024-01-09T08:40:08Z</dcterms:created>
  <dcterms:modified xsi:type="dcterms:W3CDTF">2024-12-03T18:49:28Z</dcterms:modified>
</cp:coreProperties>
</file>